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7" r:id="rId2"/>
    <p:sldId id="274" r:id="rId3"/>
    <p:sldId id="259" r:id="rId4"/>
    <p:sldId id="261" r:id="rId5"/>
    <p:sldId id="263" r:id="rId6"/>
    <p:sldId id="273" r:id="rId7"/>
    <p:sldId id="262" r:id="rId8"/>
    <p:sldId id="260" r:id="rId9"/>
    <p:sldId id="265" r:id="rId10"/>
    <p:sldId id="266" r:id="rId11"/>
    <p:sldId id="267" r:id="rId12"/>
    <p:sldId id="268" r:id="rId13"/>
    <p:sldId id="269" r:id="rId14"/>
    <p:sldId id="271" r:id="rId15"/>
    <p:sldId id="270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01A2FB-7485-40C9-A083-038CA9E2B737}" v="1" dt="2024-08-03T16:39:09.7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50" autoAdjust="0"/>
    <p:restoredTop sz="94660"/>
  </p:normalViewPr>
  <p:slideViewPr>
    <p:cSldViewPr snapToGrid="0">
      <p:cViewPr varScale="1">
        <p:scale>
          <a:sx n="64" d="100"/>
          <a:sy n="64" d="100"/>
        </p:scale>
        <p:origin x="82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SUCCESS RATE OF DM (2020-2024)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11153803040244968"/>
          <c:y val="0.14966526890276347"/>
          <c:w val="0.8693647473753281"/>
          <c:h val="0.6968897393715431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</c:numCache>
            </c:numRef>
          </c:cat>
          <c:val>
            <c:numRef>
              <c:f>Sheet1!$B$2:$B$6</c:f>
              <c:numCache>
                <c:formatCode>0%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AEC-44A5-92B5-A7C75D78991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</c:numCache>
            </c:numRef>
          </c:cat>
          <c:val>
            <c:numRef>
              <c:f>Sheet1!$C$2:$C$6</c:f>
              <c:numCache>
                <c:formatCode>0%</c:formatCode>
                <c:ptCount val="5"/>
                <c:pt idx="0">
                  <c:v>0.7</c:v>
                </c:pt>
                <c:pt idx="1">
                  <c:v>0.75</c:v>
                </c:pt>
                <c:pt idx="2">
                  <c:v>0.8</c:v>
                </c:pt>
                <c:pt idx="3">
                  <c:v>0.85</c:v>
                </c:pt>
                <c:pt idx="4">
                  <c:v>0.9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AEC-44A5-92B5-A7C75D7899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/>
        <c:smooth val="0"/>
        <c:axId val="144294272"/>
        <c:axId val="144296192"/>
      </c:lineChart>
      <c:catAx>
        <c:axId val="1442942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YEAR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144296192"/>
        <c:crosses val="autoZero"/>
        <c:auto val="1"/>
        <c:lblAlgn val="ctr"/>
        <c:lblOffset val="100"/>
        <c:noMultiLvlLbl val="0"/>
      </c:catAx>
      <c:valAx>
        <c:axId val="144296192"/>
        <c:scaling>
          <c:orientation val="minMax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crossAx val="14429427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>
          <a:latin typeface="+mn-lt"/>
        </a:defRPr>
      </a:pPr>
      <a:endParaRPr lang="en-US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8/3/2024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8/3/2024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8/3/2024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8/3/2024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8/3/2024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8/3/2024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A5F1D-A3B0-9D36-8389-1D3FF3AB86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764" y="837913"/>
            <a:ext cx="8385048" cy="2432941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tx1"/>
                </a:solidFill>
                <a:latin typeface="Algerian" panose="04020705040A02060702" pitchFamily="82" charset="0"/>
              </a:rPr>
              <a:t>St. Joseph’s College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3A42EE-AF70-4EB4-7ADA-C31F2EFEF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4688" y="3403518"/>
            <a:ext cx="7315200" cy="914400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Algerian" panose="04020705040A02060702" pitchFamily="82" charset="0"/>
              </a:rPr>
              <a:t>(AUTONOMOUS)</a:t>
            </a:r>
          </a:p>
          <a:p>
            <a:pPr algn="ctr"/>
            <a:r>
              <a:rPr lang="en-IN" sz="2000" b="1" dirty="0">
                <a:solidFill>
                  <a:schemeClr val="tx1"/>
                </a:solidFill>
                <a:latin typeface="Algerian" panose="04020705040A02060702" pitchFamily="82" charset="0"/>
              </a:rPr>
              <a:t>Tiruchirappalli – 620 002</a:t>
            </a:r>
            <a:r>
              <a:rPr lang="en-IN" sz="2000" b="1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5E9979-8B17-CF46-4E02-4377D7552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431" y="1497330"/>
            <a:ext cx="1905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9300" y="663575"/>
            <a:ext cx="4699000" cy="42178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616E2B-339B-4276-B7A0-E47EFB0F1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9" y="4521200"/>
            <a:ext cx="3087182" cy="1930400"/>
          </a:xfrm>
        </p:spPr>
        <p:txBody>
          <a:bodyPr>
            <a:normAutofit/>
          </a:bodyPr>
          <a:lstStyle/>
          <a:p>
            <a:pPr algn="ctr"/>
            <a:r>
              <a:rPr kumimoji="0" lang="da-DK" sz="2800" b="0" u="sng" strike="noStrike" kern="1200" cap="none" spc="-2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Arial"/>
              </a:rPr>
              <a:t>EFFECTIVE WEBSITE &amp; USER </a:t>
            </a:r>
            <a:r>
              <a:rPr kumimoji="0" lang="en-IN" sz="2800" b="0" u="sng" strike="noStrike" kern="1200" cap="none" spc="-2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Arial"/>
              </a:rPr>
              <a:t>EXPERIENCE </a:t>
            </a:r>
            <a:br>
              <a:rPr kumimoji="0" lang="da-DK" sz="2800" b="0" u="sng" strike="noStrike" kern="1200" cap="none" spc="-2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Arial"/>
              </a:rPr>
            </a:br>
            <a:endParaRPr lang="en-IN" sz="2800" u="sng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9BE17-FB18-41CF-729E-4D4ECF48E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0168" y="1194308"/>
            <a:ext cx="3445932" cy="2729992"/>
          </a:xfrm>
          <a:ln>
            <a:solidFill>
              <a:schemeClr val="bg1"/>
            </a:solidFill>
          </a:ln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IN" sz="2400" b="1" dirty="0">
                <a:solidFill>
                  <a:schemeClr val="tx1"/>
                </a:solidFill>
              </a:rPr>
              <a:t>Clear Navigation.</a:t>
            </a:r>
          </a:p>
          <a:p>
            <a:pPr>
              <a:buFont typeface="Wingdings" pitchFamily="2" charset="2"/>
              <a:buChar char="q"/>
            </a:pPr>
            <a:r>
              <a:rPr lang="en-IN" sz="2400" b="1" dirty="0">
                <a:solidFill>
                  <a:schemeClr val="tx1"/>
                </a:solidFill>
              </a:rPr>
              <a:t>Responsive Design.</a:t>
            </a:r>
          </a:p>
          <a:p>
            <a:pPr>
              <a:buFont typeface="Wingdings" pitchFamily="2" charset="2"/>
              <a:buChar char="q"/>
            </a:pPr>
            <a:r>
              <a:rPr lang="en-IN" sz="2400" b="1" dirty="0">
                <a:solidFill>
                  <a:schemeClr val="tx1"/>
                </a:solidFill>
              </a:rPr>
              <a:t>Fast Loading Speed.</a:t>
            </a:r>
          </a:p>
          <a:p>
            <a:pPr>
              <a:buFont typeface="Wingdings" pitchFamily="2" charset="2"/>
              <a:buChar char="q"/>
            </a:pPr>
            <a:r>
              <a:rPr lang="en-IN" sz="2400" b="1" dirty="0">
                <a:solidFill>
                  <a:schemeClr val="tx1"/>
                </a:solidFill>
              </a:rPr>
              <a:t>High-Quality Content.</a:t>
            </a:r>
          </a:p>
          <a:p>
            <a:endParaRPr lang="en-IN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959600" y="3429000"/>
            <a:ext cx="3987800" cy="258532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IN" sz="2400" b="1" dirty="0"/>
              <a:t>Visual Appeal.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IN" sz="2400" b="1" dirty="0"/>
              <a:t>Mobile-Friendliness.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IN" sz="2400" b="1" dirty="0"/>
              <a:t>Easy Checkout Process.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IN" sz="2400" b="1" dirty="0"/>
              <a:t>Secure payment Options.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IN" sz="2400" b="1" dirty="0"/>
              <a:t>Regular Updates and Maintenance.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6C9710-EE60-D066-7C7E-299EE9D6A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9481" y="125668"/>
            <a:ext cx="1434987" cy="149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F1FE9-3230-348B-1E00-D75BF7A57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kumimoji="0" lang="da-DK" sz="3600" b="0" i="1" u="none" strike="noStrike" kern="1200" cap="none" spc="-2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"/>
                <a:ea typeface="+mn-ea"/>
                <a:cs typeface="Arial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11FF67-C4BD-E5AA-A3F2-745EC8B19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3321" y="1717588"/>
            <a:ext cx="8335026" cy="345131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4116CE-5B29-6D93-09F4-C8138CC5D020}"/>
              </a:ext>
            </a:extLst>
          </p:cNvPr>
          <p:cNvSpPr txBox="1"/>
          <p:nvPr/>
        </p:nvSpPr>
        <p:spPr>
          <a:xfrm>
            <a:off x="3394440" y="5168900"/>
            <a:ext cx="7679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Build an email list and send targeted, personalized, and timely emails to nurture leads and customers.</a:t>
            </a:r>
            <a:endParaRPr lang="en-IN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0" y="2641600"/>
            <a:ext cx="314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latin typeface="Algerian" pitchFamily="82" charset="0"/>
              </a:rPr>
              <a:t>E-MAIL MARKETING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26EB5E-B112-9E3F-76DA-401B480F5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9481" y="125668"/>
            <a:ext cx="1434987" cy="149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66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F7BA6-CFE8-722E-D0DD-A0571D393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0" lang="da-DK" sz="2800" b="0" u="sng" strike="noStrike" kern="1200" cap="none" spc="-2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Arial"/>
              </a:rPr>
              <a:t>DATA ANALYSIS AND </a:t>
            </a:r>
            <a:r>
              <a:rPr kumimoji="0" lang="en-IN" sz="2800" b="0" u="sng" strike="noStrike" kern="1200" cap="none" spc="-2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Arial"/>
              </a:rPr>
              <a:t>MEASUREMENT</a:t>
            </a:r>
            <a:br>
              <a:rPr kumimoji="0" lang="da-DK" sz="3600" b="0" strike="noStrike" kern="1200" cap="none" spc="-2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Arial"/>
              </a:rPr>
            </a:br>
            <a:endParaRPr lang="en-IN" dirty="0">
              <a:latin typeface="Algerian" panose="04020705040A02060702" pitchFamily="82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6AC2DC-E706-2A97-7626-9A58C1978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7534" y="1620836"/>
            <a:ext cx="8276542" cy="350255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5938E5-9112-0506-A221-CA72C8C0D180}"/>
              </a:ext>
            </a:extLst>
          </p:cNvPr>
          <p:cNvSpPr txBox="1"/>
          <p:nvPr/>
        </p:nvSpPr>
        <p:spPr>
          <a:xfrm>
            <a:off x="3611330" y="5237164"/>
            <a:ext cx="79489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Track and analyze your digital marketing efforts to measure ROI and make data-driven decisions.</a:t>
            </a:r>
            <a:endParaRPr lang="en-IN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DBDFDF-1DDC-673E-6E23-6548119D6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9481" y="125668"/>
            <a:ext cx="1434987" cy="149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7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D60CB-E6FB-065D-DCF7-9DD20C3A5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0" lang="da-DK" sz="2800" b="0" u="sng" strike="noStrike" kern="1200" cap="none" spc="-2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Arial"/>
              </a:rPr>
              <a:t>TEAM COLLABORATION &amp;   </a:t>
            </a:r>
            <a:r>
              <a:rPr kumimoji="0" lang="en-IN" sz="2800" b="0" u="sng" strike="noStrike" kern="1200" cap="none" spc="-2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Arial"/>
              </a:rPr>
              <a:t>COMMUNICATION </a:t>
            </a:r>
            <a:br>
              <a:rPr kumimoji="0" lang="da-DK" sz="2800" b="0" u="none" strike="noStrike" kern="1200" cap="none" spc="-2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Arial"/>
              </a:rPr>
            </a:br>
            <a:endParaRPr lang="en-IN" sz="2800" dirty="0">
              <a:latin typeface="Algerian" panose="04020705040A02060702" pitchFamily="82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913FA6-606C-45A2-877B-1E9033DDBE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6514" y="1620836"/>
            <a:ext cx="8298579" cy="351795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66AC05-E73E-4837-9243-CD88FB68783A}"/>
              </a:ext>
            </a:extLst>
          </p:cNvPr>
          <p:cNvSpPr txBox="1"/>
          <p:nvPr/>
        </p:nvSpPr>
        <p:spPr>
          <a:xfrm>
            <a:off x="3446514" y="5138790"/>
            <a:ext cx="8580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Ensure effective communication and collaboration between teams, including marketing, sales, and customer service.</a:t>
            </a:r>
            <a:endParaRPr lang="en-IN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1AA879-3094-7189-3580-CE5414A26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9481" y="125668"/>
            <a:ext cx="1434987" cy="149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7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+mn-lt"/>
              </a:rPr>
              <a:t>1. 2020: 70% (due to rapid digital adoption during the pandemic)</a:t>
            </a:r>
            <a:br>
              <a:rPr lang="en-US" sz="1800" b="1" dirty="0">
                <a:solidFill>
                  <a:schemeClr val="tx1"/>
                </a:solidFill>
                <a:latin typeface="+mn-lt"/>
              </a:rPr>
            </a:br>
            <a:br>
              <a:rPr lang="en-US" sz="1800" b="1" dirty="0">
                <a:solidFill>
                  <a:schemeClr val="tx1"/>
                </a:solidFill>
                <a:latin typeface="+mn-lt"/>
              </a:rPr>
            </a:br>
            <a:r>
              <a:rPr lang="en-US" sz="1800" b="1" dirty="0">
                <a:solidFill>
                  <a:schemeClr val="tx1"/>
                </a:solidFill>
                <a:latin typeface="+mn-lt"/>
              </a:rPr>
              <a:t>2. 2021: 75% (continued growth and refinement in strategies)</a:t>
            </a:r>
            <a:br>
              <a:rPr lang="en-US" sz="1800" b="1" dirty="0">
                <a:solidFill>
                  <a:schemeClr val="tx1"/>
                </a:solidFill>
                <a:latin typeface="+mn-lt"/>
              </a:rPr>
            </a:br>
            <a:br>
              <a:rPr lang="en-US" sz="1800" b="1" dirty="0">
                <a:solidFill>
                  <a:schemeClr val="tx1"/>
                </a:solidFill>
                <a:latin typeface="+mn-lt"/>
              </a:rPr>
            </a:br>
            <a:r>
              <a:rPr lang="en-US" sz="1800" b="1" dirty="0">
                <a:solidFill>
                  <a:schemeClr val="tx1"/>
                </a:solidFill>
                <a:latin typeface="+mn-lt"/>
              </a:rPr>
              <a:t>3. 2022: 80% (benefits from AI and machine learning)</a:t>
            </a:r>
            <a:br>
              <a:rPr lang="en-US" sz="1800" b="1" dirty="0">
                <a:solidFill>
                  <a:schemeClr val="tx1"/>
                </a:solidFill>
                <a:latin typeface="+mn-lt"/>
              </a:rPr>
            </a:br>
            <a:br>
              <a:rPr lang="en-US" sz="1800" b="1" dirty="0">
                <a:solidFill>
                  <a:schemeClr val="tx1"/>
                </a:solidFill>
                <a:latin typeface="+mn-lt"/>
              </a:rPr>
            </a:br>
            <a:r>
              <a:rPr lang="en-US" sz="1800" b="1" dirty="0">
                <a:solidFill>
                  <a:schemeClr val="tx1"/>
                </a:solidFill>
                <a:latin typeface="+mn-lt"/>
              </a:rPr>
              <a:t>4. 2023: 85% (emergence of new platforms and tools)</a:t>
            </a:r>
            <a:br>
              <a:rPr lang="en-US" sz="1800" b="1" dirty="0">
                <a:solidFill>
                  <a:schemeClr val="tx1"/>
                </a:solidFill>
                <a:latin typeface="+mn-lt"/>
              </a:rPr>
            </a:br>
            <a:br>
              <a:rPr lang="en-US" sz="1800" b="1" dirty="0">
                <a:solidFill>
                  <a:schemeClr val="tx1"/>
                </a:solidFill>
                <a:latin typeface="+mn-lt"/>
              </a:rPr>
            </a:br>
            <a:r>
              <a:rPr lang="en-US" sz="1800" b="1" dirty="0">
                <a:solidFill>
                  <a:schemeClr val="tx1"/>
                </a:solidFill>
                <a:latin typeface="+mn-lt"/>
              </a:rPr>
              <a:t>5. 2024: 90% (improved integration and focus on privacy)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2366533"/>
              </p:ext>
            </p:extLst>
          </p:nvPr>
        </p:nvGraphicFramePr>
        <p:xfrm>
          <a:off x="3868738" y="1620837"/>
          <a:ext cx="7315200" cy="43640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09B1BF2-98C0-59CF-A7E0-EAFFDFBFC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9481" y="125668"/>
            <a:ext cx="1434987" cy="149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4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C0D24-8EDD-C1DC-D159-D0E366F6F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solidFill>
                  <a:schemeClr val="tx1"/>
                </a:solidFill>
                <a:latin typeface="Algerian" panose="04020705040A02060702" pitchFamily="82" charset="0"/>
              </a:rPr>
              <a:t>   </a:t>
            </a:r>
            <a:r>
              <a:rPr lang="en-IN" sz="2800" u="sng" dirty="0">
                <a:solidFill>
                  <a:schemeClr val="tx1"/>
                </a:solidFill>
                <a:latin typeface="Algerian" panose="04020705040A02060702" pitchFamily="82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1D3A3-4E70-9EEE-2409-C8316562A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4468" y="368808"/>
            <a:ext cx="7315200" cy="5120640"/>
          </a:xfrm>
        </p:spPr>
        <p:txBody>
          <a:bodyPr/>
          <a:lstStyle/>
          <a:p>
            <a:pPr algn="l"/>
            <a:r>
              <a:rPr lang="en-US" sz="2400" b="1" dirty="0">
                <a:solidFill>
                  <a:srgbClr val="192225"/>
                </a:solidFill>
                <a:highlight>
                  <a:srgbClr val="FFFFFF"/>
                </a:highlight>
              </a:rPr>
              <a:t>D</a:t>
            </a:r>
            <a:r>
              <a:rPr lang="en-US" sz="2400" b="1" i="0" dirty="0">
                <a:solidFill>
                  <a:srgbClr val="192225"/>
                </a:solidFill>
                <a:effectLst/>
                <a:highlight>
                  <a:srgbClr val="FFFFFF"/>
                </a:highlight>
              </a:rPr>
              <a:t>igital marketing is the method of sales and promotion of a brand through digital media, particularly with the help of various tools available on the Internet.</a:t>
            </a:r>
          </a:p>
          <a:p>
            <a:pPr algn="l"/>
            <a:r>
              <a:rPr lang="en-US" sz="2400" b="1" i="0" dirty="0">
                <a:solidFill>
                  <a:srgbClr val="192225"/>
                </a:solidFill>
                <a:effectLst/>
                <a:highlight>
                  <a:srgbClr val="FFFFFF"/>
                </a:highlight>
              </a:rPr>
              <a:t>Compared to traditional sales and marketing strategies it is more complex, omnipresent and efficient. This produces quicker positive results than traditional techniques, and is a more versatile form of marketing than conventional methods. 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785" y="4367944"/>
            <a:ext cx="3638213" cy="20464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669DFC-19A6-2E6B-53DF-B7DC38227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9481" y="125668"/>
            <a:ext cx="1434987" cy="149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4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7356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4-07-20 at 21.12.36">
            <a:hlinkClick r:id="" action="ppaction://media"/>
            <a:extLst>
              <a:ext uri="{FF2B5EF4-FFF2-40B4-BE49-F238E27FC236}">
                <a16:creationId xmlns:a16="http://schemas.microsoft.com/office/drawing/2014/main" id="{BCFD1523-4BC8-2AA4-8D26-E1CC5BACE8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14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38D24-0238-6226-3047-96ED5E6C2E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088" y="975282"/>
            <a:ext cx="8385048" cy="1624634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>
                <a:solidFill>
                  <a:schemeClr val="tx1"/>
                </a:solidFill>
                <a:latin typeface="Algerian" panose="04020705040A02060702" pitchFamily="82" charset="0"/>
              </a:rPr>
              <a:t>Marketing Masterminds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10F0CA-2257-55FF-E899-877D6AC3F0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80592" y="3070729"/>
            <a:ext cx="4948114" cy="2374711"/>
          </a:xfrm>
        </p:spPr>
        <p:txBody>
          <a:bodyPr>
            <a:normAutofit/>
          </a:bodyPr>
          <a:lstStyle/>
          <a:p>
            <a:r>
              <a:rPr lang="en-IN" sz="2400" b="1" dirty="0">
                <a:solidFill>
                  <a:schemeClr val="tx1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Lakshmi C                  24PCC826</a:t>
            </a:r>
          </a:p>
          <a:p>
            <a:r>
              <a:rPr lang="en-IN" sz="2400" b="1" dirty="0">
                <a:solidFill>
                  <a:schemeClr val="tx1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Anusha B                   24PCC815</a:t>
            </a:r>
          </a:p>
          <a:p>
            <a:r>
              <a:rPr lang="en-IN" sz="2400" b="1" dirty="0">
                <a:solidFill>
                  <a:schemeClr val="tx1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Roslin Jermiah A   24PCC828</a:t>
            </a:r>
          </a:p>
          <a:p>
            <a:r>
              <a:rPr lang="en-IN" sz="2400" b="1" dirty="0">
                <a:solidFill>
                  <a:schemeClr val="tx1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Rishi S                         24PCC837</a:t>
            </a:r>
          </a:p>
          <a:p>
            <a:r>
              <a:rPr lang="en-IN" sz="2400" b="1" dirty="0">
                <a:solidFill>
                  <a:schemeClr val="tx1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SasiKumar M           24PCC844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A2AF2D-A48F-3B08-7737-613B28713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46" y="2556129"/>
            <a:ext cx="3159254" cy="32882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E3C247-8E5A-BB97-50F5-E04919C705CE}"/>
              </a:ext>
            </a:extLst>
          </p:cNvPr>
          <p:cNvSpPr txBox="1"/>
          <p:nvPr/>
        </p:nvSpPr>
        <p:spPr>
          <a:xfrm>
            <a:off x="2056778" y="975282"/>
            <a:ext cx="4883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>
                <a:latin typeface="Algerian" panose="04020705040A02060702" pitchFamily="82" charset="0"/>
              </a:rPr>
              <a:t>DIGITAL MARKETING</a:t>
            </a:r>
            <a:endParaRPr lang="en-IN" b="1" u="sng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25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366" y="2034986"/>
            <a:ext cx="3780830" cy="34925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BE2F4-5538-6A5B-76EA-BECC254E7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chemeClr val="tx1"/>
                </a:solidFill>
              </a:rPr>
              <a:t>Digital marketing refers to the promotion of products, services, or brands through digital channels, such as:-</a:t>
            </a:r>
          </a:p>
          <a:p>
            <a:pPr>
              <a:buFont typeface="Wingdings" pitchFamily="2" charset="2"/>
              <a:buChar char="§"/>
            </a:pPr>
            <a:r>
              <a:rPr lang="en-IN" sz="2400" b="1" dirty="0">
                <a:solidFill>
                  <a:schemeClr val="tx1"/>
                </a:solidFill>
              </a:rPr>
              <a:t> Internet (websites, search engines, social media) </a:t>
            </a:r>
          </a:p>
          <a:p>
            <a:pPr>
              <a:buFont typeface="Wingdings" pitchFamily="2" charset="2"/>
              <a:buChar char="§"/>
            </a:pPr>
            <a:r>
              <a:rPr lang="en-IN" sz="2400" b="1" dirty="0">
                <a:solidFill>
                  <a:schemeClr val="tx1"/>
                </a:solidFill>
              </a:rPr>
              <a:t> Mobile devices (SMS, MMS, apps) </a:t>
            </a:r>
          </a:p>
          <a:p>
            <a:pPr>
              <a:buFont typeface="Wingdings" pitchFamily="2" charset="2"/>
              <a:buChar char="§"/>
            </a:pPr>
            <a:r>
              <a:rPr lang="en-IN" sz="2400" b="1" dirty="0">
                <a:solidFill>
                  <a:schemeClr val="tx1"/>
                </a:solidFill>
              </a:rPr>
              <a:t> Digital media (videos, podcasts, e-books) </a:t>
            </a:r>
          </a:p>
          <a:p>
            <a:pPr>
              <a:buFont typeface="Wingdings" pitchFamily="2" charset="2"/>
              <a:buChar char="§"/>
            </a:pPr>
            <a:r>
              <a:rPr lang="en-IN" sz="2400" b="1" dirty="0">
                <a:solidFill>
                  <a:schemeClr val="tx1"/>
                </a:solidFill>
              </a:rPr>
              <a:t> Email </a:t>
            </a:r>
          </a:p>
          <a:p>
            <a:pPr>
              <a:buFont typeface="Wingdings" pitchFamily="2" charset="2"/>
              <a:buChar char="§"/>
            </a:pPr>
            <a:r>
              <a:rPr lang="en-IN" sz="2400" b="1" dirty="0">
                <a:solidFill>
                  <a:schemeClr val="tx1"/>
                </a:solidFill>
              </a:rPr>
              <a:t> Online advertising (display ads, native ads)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D58D08-562B-01D8-14B2-7DDA0D0E3264}"/>
              </a:ext>
            </a:extLst>
          </p:cNvPr>
          <p:cNvSpPr txBox="1"/>
          <p:nvPr/>
        </p:nvSpPr>
        <p:spPr>
          <a:xfrm>
            <a:off x="241300" y="1613366"/>
            <a:ext cx="3111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u="sng" dirty="0">
                <a:latin typeface="Algerian" panose="04020705040A02060702" pitchFamily="82" charset="0"/>
              </a:rPr>
              <a:t>Definition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959559-F781-6664-9916-CC6C11F18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9481" y="125668"/>
            <a:ext cx="1434987" cy="149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31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02108D-5AA4-1D25-8D8C-9A86A129B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025" y="0"/>
            <a:ext cx="4857378" cy="68713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F886F51-6CDD-9533-AC8A-C4968F5BC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9481" y="125668"/>
            <a:ext cx="1434987" cy="149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94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E79CA-15E4-4F88-1D97-446B04CF9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2800" b="1" u="sng" dirty="0">
                <a:solidFill>
                  <a:schemeClr val="tx1"/>
                </a:solidFill>
                <a:latin typeface="Algerian" panose="04020705040A02060702" pitchFamily="82" charset="0"/>
              </a:rPr>
              <a:t>MEANING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E86EE-7C2A-4B13-1C07-F741CA247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30633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Factors for success refer to the essential elements, conditions, or influences that contribute to achieving a desired outcome, goal, or objective in the context of digital marketing.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49B54D-AFAA-9718-01AA-790CEE133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481" y="125668"/>
            <a:ext cx="1434987" cy="14951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07002D-6704-05FB-7E89-A58E3539A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741" y="2951362"/>
            <a:ext cx="4693727" cy="3780969"/>
          </a:xfrm>
          <a:prstGeom prst="rect">
            <a:avLst/>
          </a:prstGeom>
          <a:ln w="190500" cap="sq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0692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51BEB-4A0A-D34F-85E5-244ABD5C6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5905" y="1344112"/>
            <a:ext cx="3474720" cy="807720"/>
          </a:xfrm>
        </p:spPr>
        <p:txBody>
          <a:bodyPr>
            <a:normAutofit/>
          </a:bodyPr>
          <a:lstStyle/>
          <a:p>
            <a:r>
              <a:rPr lang="en-IN" sz="3200" u="sng" dirty="0">
                <a:solidFill>
                  <a:schemeClr val="accent1"/>
                </a:solidFill>
                <a:latin typeface="Algerian" panose="04020705040A02060702" pitchFamily="82" charset="0"/>
              </a:rPr>
              <a:t>Advantages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F93476-866D-1D89-217B-162283049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39312" y="2372496"/>
            <a:ext cx="4336288" cy="358380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1"/>
                </a:solidFill>
              </a:rPr>
              <a:t>  </a:t>
            </a:r>
            <a:r>
              <a:rPr lang="en-IN" sz="2400" b="1" dirty="0">
                <a:solidFill>
                  <a:schemeClr val="tx1"/>
                </a:solidFill>
              </a:rPr>
              <a:t>Global Reach</a:t>
            </a:r>
          </a:p>
          <a:p>
            <a:pPr>
              <a:lnSpc>
                <a:spcPct val="10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tx1"/>
                </a:solidFill>
              </a:rPr>
              <a:t>  Personalization</a:t>
            </a:r>
          </a:p>
          <a:p>
            <a:pPr>
              <a:lnSpc>
                <a:spcPct val="10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tx1"/>
                </a:solidFill>
              </a:rPr>
              <a:t>  Brand Development</a:t>
            </a:r>
          </a:p>
          <a:p>
            <a:pPr>
              <a:lnSpc>
                <a:spcPct val="10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tx1"/>
                </a:solidFill>
              </a:rPr>
              <a:t>  Greater Engagement</a:t>
            </a:r>
          </a:p>
          <a:p>
            <a:pPr>
              <a:lnSpc>
                <a:spcPct val="10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tx1"/>
                </a:solidFill>
              </a:rPr>
              <a:t>  Increased ROI</a:t>
            </a:r>
          </a:p>
          <a:p>
            <a:pPr>
              <a:lnSpc>
                <a:spcPct val="10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tx1"/>
                </a:solidFill>
              </a:rPr>
              <a:t>  Improved Customer Insights</a:t>
            </a:r>
          </a:p>
          <a:p>
            <a:pPr>
              <a:lnSpc>
                <a:spcPct val="10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tx1"/>
                </a:solidFill>
              </a:rPr>
              <a:t>  Increased Brand Awareness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F22717-808E-17EA-52C4-E67AAAC3D5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18463" y="1574729"/>
            <a:ext cx="3474720" cy="564011"/>
          </a:xfrm>
        </p:spPr>
        <p:txBody>
          <a:bodyPr>
            <a:normAutofit/>
          </a:bodyPr>
          <a:lstStyle/>
          <a:p>
            <a:r>
              <a:rPr lang="en-IN" sz="3200" u="sng" dirty="0">
                <a:solidFill>
                  <a:schemeClr val="tx1"/>
                </a:solidFill>
                <a:latin typeface="Algerian" panose="04020705040A02060702" pitchFamily="82" charset="0"/>
              </a:rPr>
              <a:t>Disadvantages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3BF317-B11E-FD36-C711-F67D9852BA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818463" y="2133887"/>
            <a:ext cx="4284637" cy="4023360"/>
          </a:xfrm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IN" b="1" kern="100" dirty="0">
                <a:solidFill>
                  <a:srgbClr val="F0A22E"/>
                </a:solidFill>
                <a:effectLst/>
                <a:ea typeface="Calibri" panose="020F0502020204030204" pitchFamily="34" charset="0"/>
                <a:cs typeface="Latha" panose="020B0604020202020204" pitchFamily="34" charset="0"/>
              </a:rPr>
              <a:t>  </a:t>
            </a:r>
            <a:r>
              <a:rPr lang="en-IN" sz="2400" b="1" kern="100" dirty="0">
                <a:solidFill>
                  <a:srgbClr val="F0A22E"/>
                </a:solidFill>
                <a:effectLst/>
                <a:ea typeface="Calibri" panose="020F0502020204030204" pitchFamily="34" charset="0"/>
                <a:cs typeface="Latha" panose="020B0604020202020204" pitchFamily="34" charset="0"/>
              </a:rPr>
              <a:t>High Competition</a:t>
            </a:r>
          </a:p>
          <a:p>
            <a:pPr>
              <a:lnSpc>
                <a:spcPct val="100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IN" sz="2400" b="1" kern="100" dirty="0">
                <a:solidFill>
                  <a:srgbClr val="F0A22E"/>
                </a:solidFill>
                <a:effectLst/>
                <a:ea typeface="Calibri" panose="020F0502020204030204" pitchFamily="34" charset="0"/>
                <a:cs typeface="Latha" panose="020B0604020202020204" pitchFamily="34" charset="0"/>
              </a:rPr>
              <a:t>  Security &amp; privacy Issues</a:t>
            </a:r>
          </a:p>
          <a:p>
            <a:pPr>
              <a:lnSpc>
                <a:spcPct val="100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IN" sz="2400" b="1" kern="100" dirty="0">
                <a:solidFill>
                  <a:srgbClr val="F0A22E"/>
                </a:solidFill>
                <a:effectLst/>
                <a:ea typeface="Calibri" panose="020F0502020204030204" pitchFamily="34" charset="0"/>
                <a:cs typeface="Latha" panose="020B0604020202020204" pitchFamily="34" charset="0"/>
              </a:rPr>
              <a:t>  Short Attention Span</a:t>
            </a:r>
            <a:endParaRPr lang="en-IN" sz="2400" b="1" kern="100" dirty="0">
              <a:solidFill>
                <a:srgbClr val="F0A22E"/>
              </a:solidFill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IN" sz="2400" b="1" kern="100" dirty="0">
                <a:solidFill>
                  <a:srgbClr val="F0A22E"/>
                </a:solidFill>
                <a:effectLst/>
                <a:ea typeface="Calibri" panose="020F0502020204030204" pitchFamily="34" charset="0"/>
                <a:cs typeface="Latha" panose="020B0604020202020204" pitchFamily="34" charset="0"/>
              </a:rPr>
              <a:t>  Rapid Changes</a:t>
            </a:r>
          </a:p>
          <a:p>
            <a:pPr>
              <a:lnSpc>
                <a:spcPct val="100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IN" sz="2400" b="1" kern="100" dirty="0">
                <a:solidFill>
                  <a:srgbClr val="F0A22E"/>
                </a:solidFill>
                <a:effectLst/>
                <a:ea typeface="Calibri" panose="020F0502020204030204" pitchFamily="34" charset="0"/>
                <a:cs typeface="Latha" panose="020B0604020202020204" pitchFamily="34" charset="0"/>
              </a:rPr>
              <a:t>  Technology &amp; Reliability</a:t>
            </a:r>
          </a:p>
          <a:p>
            <a:pPr>
              <a:lnSpc>
                <a:spcPct val="100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IN" sz="2400" b="1" kern="100" dirty="0">
                <a:solidFill>
                  <a:srgbClr val="F0A22E"/>
                </a:solidFill>
                <a:effectLst/>
                <a:ea typeface="Calibri" panose="020F0502020204030204" pitchFamily="34" charset="0"/>
                <a:cs typeface="Latha" panose="020B0604020202020204" pitchFamily="34" charset="0"/>
              </a:rPr>
              <a:t>  Skills &amp; Training</a:t>
            </a:r>
            <a:endParaRPr lang="en-IN" sz="2400" b="1" kern="100" dirty="0">
              <a:solidFill>
                <a:srgbClr val="F0A22E"/>
              </a:solidFill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IN" sz="2400" b="1" kern="100" dirty="0">
                <a:solidFill>
                  <a:srgbClr val="F0A22E"/>
                </a:solidFill>
                <a:effectLst/>
                <a:ea typeface="Calibri" panose="020F0502020204030204" pitchFamily="34" charset="0"/>
                <a:cs typeface="Latha" panose="020B0604020202020204" pitchFamily="34" charset="0"/>
              </a:rPr>
              <a:t>  Complaints &amp; Feedback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" y="889000"/>
            <a:ext cx="3263900" cy="5067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EAD525-3E69-A5A8-BA68-65CD7A7AA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9481" y="125668"/>
            <a:ext cx="1434987" cy="149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9351" y="4190653"/>
            <a:ext cx="5311252" cy="2715468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F49E5AF-B190-3A67-3CA1-4C212F6446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639160"/>
              </p:ext>
            </p:extLst>
          </p:nvPr>
        </p:nvGraphicFramePr>
        <p:xfrm>
          <a:off x="744609" y="2047823"/>
          <a:ext cx="10702782" cy="1784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0556">
                  <a:extLst>
                    <a:ext uri="{9D8B030D-6E8A-4147-A177-3AD203B41FA5}">
                      <a16:colId xmlns:a16="http://schemas.microsoft.com/office/drawing/2014/main" val="3335666132"/>
                    </a:ext>
                  </a:extLst>
                </a:gridCol>
                <a:gridCol w="2140556">
                  <a:extLst>
                    <a:ext uri="{9D8B030D-6E8A-4147-A177-3AD203B41FA5}">
                      <a16:colId xmlns:a16="http://schemas.microsoft.com/office/drawing/2014/main" val="2045824225"/>
                    </a:ext>
                  </a:extLst>
                </a:gridCol>
                <a:gridCol w="2140558">
                  <a:extLst>
                    <a:ext uri="{9D8B030D-6E8A-4147-A177-3AD203B41FA5}">
                      <a16:colId xmlns:a16="http://schemas.microsoft.com/office/drawing/2014/main" val="2938935534"/>
                    </a:ext>
                  </a:extLst>
                </a:gridCol>
                <a:gridCol w="2140556">
                  <a:extLst>
                    <a:ext uri="{9D8B030D-6E8A-4147-A177-3AD203B41FA5}">
                      <a16:colId xmlns:a16="http://schemas.microsoft.com/office/drawing/2014/main" val="2173155850"/>
                    </a:ext>
                  </a:extLst>
                </a:gridCol>
                <a:gridCol w="2140556">
                  <a:extLst>
                    <a:ext uri="{9D8B030D-6E8A-4147-A177-3AD203B41FA5}">
                      <a16:colId xmlns:a16="http://schemas.microsoft.com/office/drawing/2014/main" val="283942554"/>
                    </a:ext>
                  </a:extLst>
                </a:gridCol>
              </a:tblGrid>
              <a:tr h="691872">
                <a:tc>
                  <a:txBody>
                    <a:bodyPr/>
                    <a:lstStyle/>
                    <a:p>
                      <a:pPr algn="ctr"/>
                      <a:endParaRPr lang="en-US" sz="32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4198893"/>
                  </a:ext>
                </a:extLst>
              </a:tr>
              <a:tr h="10924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b="1" i="1" kern="1200" spc="-25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/>
                        </a:rPr>
                        <a:t>CLEAR GOALS AND </a:t>
                      </a:r>
                      <a:r>
                        <a:rPr lang="en-IN" sz="1800" b="1" i="1" kern="1200" spc="-25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/>
                        </a:rPr>
                        <a:t>OBJECTIVES</a:t>
                      </a:r>
                      <a:endParaRPr lang="da-DK" sz="1800" b="1" i="1" kern="1200" spc="-25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800" b="1" i="1" u="none" strike="noStrike" kern="1200" cap="none" spc="-25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EFFECTIVE WEBSITE &amp; USER </a:t>
                      </a:r>
                      <a:r>
                        <a:rPr kumimoji="0" lang="en-IN" sz="1800" b="1" i="1" u="none" strike="noStrike" kern="1200" cap="none" spc="-25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EXPERIENCE </a:t>
                      </a:r>
                      <a:endParaRPr kumimoji="0" lang="da-DK" sz="1800" b="1" i="1" u="none" strike="noStrike" kern="1200" cap="none" spc="-25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800" b="1" i="1" u="none" strike="noStrike" kern="1200" cap="none" spc="-25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E-MAIL MARKETING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800" b="1" i="1" u="none" strike="noStrike" kern="1200" cap="none" spc="-25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DATA ANALYSIS AND </a:t>
                      </a:r>
                      <a:r>
                        <a:rPr kumimoji="0" lang="en-IN" sz="1800" b="1" i="1" u="none" strike="noStrike" kern="1200" cap="none" spc="-25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MEASUREMENT</a:t>
                      </a:r>
                      <a:endParaRPr kumimoji="0" lang="da-DK" sz="1800" b="1" i="1" u="none" strike="noStrike" kern="1200" cap="none" spc="-25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800" b="1" i="1" u="none" strike="noStrike" kern="1200" cap="none" spc="-25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TEAM COLLABORATION &amp;   </a:t>
                      </a:r>
                      <a:r>
                        <a:rPr kumimoji="0" lang="en-IN" sz="1800" b="1" i="1" u="none" strike="noStrike" kern="1200" cap="none" spc="-25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COMMUNICATION </a:t>
                      </a:r>
                      <a:endParaRPr kumimoji="0" lang="da-DK" sz="1800" b="1" i="1" u="none" strike="noStrike" kern="1200" cap="none" spc="-25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3717887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4A44F9D8-6CA6-F046-0AEA-B3361CAFF010}"/>
              </a:ext>
            </a:extLst>
          </p:cNvPr>
          <p:cNvSpPr/>
          <p:nvPr/>
        </p:nvSpPr>
        <p:spPr>
          <a:xfrm>
            <a:off x="4721901" y="5053645"/>
            <a:ext cx="2728210" cy="7195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BD6C9C-3809-E5F9-2E42-A3C2C082B3CF}"/>
              </a:ext>
            </a:extLst>
          </p:cNvPr>
          <p:cNvSpPr txBox="1"/>
          <p:nvPr/>
        </p:nvSpPr>
        <p:spPr>
          <a:xfrm>
            <a:off x="899410" y="869430"/>
            <a:ext cx="4312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>
                <a:latin typeface="Algerian" panose="04020705040A02060702" pitchFamily="82" charset="0"/>
                <a:cs typeface="Arial" panose="020B0604020202020204" pitchFamily="34" charset="0"/>
              </a:rPr>
              <a:t>Factors For Success</a:t>
            </a:r>
          </a:p>
        </p:txBody>
      </p:sp>
      <p:sp>
        <p:nvSpPr>
          <p:cNvPr id="7" name="Minus Sign 6">
            <a:extLst>
              <a:ext uri="{FF2B5EF4-FFF2-40B4-BE49-F238E27FC236}">
                <a16:creationId xmlns:a16="http://schemas.microsoft.com/office/drawing/2014/main" id="{02018F57-D463-EAAD-5ACA-C6E29D960611}"/>
              </a:ext>
            </a:extLst>
          </p:cNvPr>
          <p:cNvSpPr/>
          <p:nvPr/>
        </p:nvSpPr>
        <p:spPr>
          <a:xfrm>
            <a:off x="264923" y="1243323"/>
            <a:ext cx="5251555" cy="260088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A26160-37D9-85D9-9956-6308CA868692}"/>
              </a:ext>
            </a:extLst>
          </p:cNvPr>
          <p:cNvSpPr txBox="1"/>
          <p:nvPr/>
        </p:nvSpPr>
        <p:spPr>
          <a:xfrm>
            <a:off x="4756878" y="5212556"/>
            <a:ext cx="2693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SUCCESS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DDF837-EF5F-D870-975F-760D9FEDE4F9}"/>
              </a:ext>
            </a:extLst>
          </p:cNvPr>
          <p:cNvCxnSpPr>
            <a:cxnSpLocks/>
          </p:cNvCxnSpPr>
          <p:nvPr/>
        </p:nvCxnSpPr>
        <p:spPr>
          <a:xfrm>
            <a:off x="6076011" y="4128276"/>
            <a:ext cx="7495" cy="1063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5AC9F7-2CAB-B6CC-E9CF-390FEF02DE09}"/>
              </a:ext>
            </a:extLst>
          </p:cNvPr>
          <p:cNvCxnSpPr>
            <a:cxnSpLocks/>
          </p:cNvCxnSpPr>
          <p:nvPr/>
        </p:nvCxnSpPr>
        <p:spPr>
          <a:xfrm flipH="1">
            <a:off x="744609" y="4107305"/>
            <a:ext cx="107027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99AA051-AA77-B2EB-5C70-D93F9FAFEFC2}"/>
              </a:ext>
            </a:extLst>
          </p:cNvPr>
          <p:cNvCxnSpPr/>
          <p:nvPr/>
        </p:nvCxnSpPr>
        <p:spPr>
          <a:xfrm>
            <a:off x="744609" y="2158584"/>
            <a:ext cx="0" cy="1948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4448E3E-AA59-3569-DA58-06D27594122F}"/>
              </a:ext>
            </a:extLst>
          </p:cNvPr>
          <p:cNvCxnSpPr/>
          <p:nvPr/>
        </p:nvCxnSpPr>
        <p:spPr>
          <a:xfrm>
            <a:off x="11415010" y="2158584"/>
            <a:ext cx="0" cy="1948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ECDD5AF-8192-BD0E-B2C6-52CC8BD37FF1}"/>
              </a:ext>
            </a:extLst>
          </p:cNvPr>
          <p:cNvCxnSpPr/>
          <p:nvPr/>
        </p:nvCxnSpPr>
        <p:spPr>
          <a:xfrm>
            <a:off x="2890701" y="2158584"/>
            <a:ext cx="0" cy="1948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6577E8-10E3-9432-79BC-408C0DD65647}"/>
              </a:ext>
            </a:extLst>
          </p:cNvPr>
          <p:cNvCxnSpPr/>
          <p:nvPr/>
        </p:nvCxnSpPr>
        <p:spPr>
          <a:xfrm>
            <a:off x="4971837" y="2158584"/>
            <a:ext cx="0" cy="1948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55AE878-79C5-631D-E532-05F3976D174D}"/>
              </a:ext>
            </a:extLst>
          </p:cNvPr>
          <p:cNvCxnSpPr/>
          <p:nvPr/>
        </p:nvCxnSpPr>
        <p:spPr>
          <a:xfrm>
            <a:off x="7137914" y="2158584"/>
            <a:ext cx="0" cy="1948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DD9D6D-2CD5-6498-48F0-325EB214933E}"/>
              </a:ext>
            </a:extLst>
          </p:cNvPr>
          <p:cNvCxnSpPr/>
          <p:nvPr/>
        </p:nvCxnSpPr>
        <p:spPr>
          <a:xfrm>
            <a:off x="9269015" y="2158584"/>
            <a:ext cx="0" cy="1948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D6F46D8-BFA6-E3AA-9751-876E687B2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9481" y="125668"/>
            <a:ext cx="1434987" cy="149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7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AF3AD-070E-E0D7-7BB8-5A3D1A4A8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a-DK" sz="2800" u="sng" kern="1200" spc="-25" dirty="0">
                <a:solidFill>
                  <a:schemeClr val="tx1"/>
                </a:solidFill>
                <a:latin typeface="Algerian" panose="04020705040A02060702" pitchFamily="82" charset="0"/>
                <a:ea typeface="+mn-ea"/>
                <a:cs typeface="Arial"/>
              </a:rPr>
              <a:t>CLEAR GOALS AND </a:t>
            </a:r>
            <a:r>
              <a:rPr lang="en-IN" sz="2800" u="sng" kern="1200" spc="-25" dirty="0">
                <a:solidFill>
                  <a:schemeClr val="tx1"/>
                </a:solidFill>
                <a:latin typeface="Algerian" panose="04020705040A02060702" pitchFamily="82" charset="0"/>
                <a:ea typeface="+mn-ea"/>
                <a:cs typeface="Arial"/>
              </a:rPr>
              <a:t>OBJECTIVES</a:t>
            </a:r>
            <a:br>
              <a:rPr lang="da-DK" sz="3600" kern="1200" spc="-25" dirty="0">
                <a:solidFill>
                  <a:schemeClr val="tx1"/>
                </a:solidFill>
                <a:latin typeface="+mn-lt"/>
                <a:ea typeface="+mn-ea"/>
                <a:cs typeface="Arial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62ACF-538A-B204-2868-DB51D3355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b="1" dirty="0"/>
              <a:t>Direction and Focus.</a:t>
            </a:r>
          </a:p>
          <a:p>
            <a:pPr>
              <a:buFont typeface="Wingdings" pitchFamily="2" charset="2"/>
              <a:buChar char="Ø"/>
            </a:pPr>
            <a:r>
              <a:rPr lang="en-US" sz="2400" b="1" dirty="0"/>
              <a:t>Measurable Success.</a:t>
            </a:r>
          </a:p>
          <a:p>
            <a:pPr>
              <a:buFont typeface="Wingdings" pitchFamily="2" charset="2"/>
              <a:buChar char="Ø"/>
            </a:pPr>
            <a:r>
              <a:rPr lang="en-US" sz="2400" b="1" dirty="0"/>
              <a:t>Prioritization.</a:t>
            </a:r>
          </a:p>
          <a:p>
            <a:pPr>
              <a:buFont typeface="Wingdings" pitchFamily="2" charset="2"/>
              <a:buChar char="Ø"/>
            </a:pPr>
            <a:r>
              <a:rPr lang="en-US" sz="2400" b="1" dirty="0"/>
              <a:t>Alignment.</a:t>
            </a:r>
          </a:p>
          <a:p>
            <a:pPr>
              <a:buFont typeface="Wingdings" pitchFamily="2" charset="2"/>
              <a:buChar char="Ø"/>
            </a:pPr>
            <a:r>
              <a:rPr lang="en-US" sz="2400" b="1" dirty="0"/>
              <a:t>Motivation.</a:t>
            </a:r>
          </a:p>
          <a:p>
            <a:pPr>
              <a:buFont typeface="Wingdings" pitchFamily="2" charset="2"/>
              <a:buChar char="Ø"/>
            </a:pPr>
            <a:r>
              <a:rPr lang="en-US" sz="2400" b="1" dirty="0"/>
              <a:t>Accountability.</a:t>
            </a:r>
          </a:p>
          <a:p>
            <a:pPr>
              <a:buFont typeface="Wingdings" pitchFamily="2" charset="2"/>
              <a:buChar char="Ø"/>
            </a:pPr>
            <a:r>
              <a:rPr lang="en-US" sz="2400" b="1" dirty="0"/>
              <a:t>Data-Driven Decisions.</a:t>
            </a:r>
          </a:p>
          <a:p>
            <a:pPr>
              <a:buFont typeface="Wingdings" pitchFamily="2" charset="2"/>
              <a:buChar char="Ø"/>
            </a:pPr>
            <a:r>
              <a:rPr lang="en-US" sz="2400" b="1" dirty="0"/>
              <a:t>Optimization.</a:t>
            </a:r>
            <a:endParaRPr lang="en-IN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812" y="1439862"/>
            <a:ext cx="3811588" cy="40204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F2CF9B-B445-F84D-657E-D67E9832D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9481" y="125668"/>
            <a:ext cx="1434987" cy="149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rame">
  <a:themeElements>
    <a:clrScheme name="Fra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Frame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39D77354-939E-4A26-AE51-B3F9618B14B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</Template>
  <TotalTime>302</TotalTime>
  <Words>484</Words>
  <Application>Microsoft Office PowerPoint</Application>
  <PresentationFormat>Widescreen</PresentationFormat>
  <Paragraphs>74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Algerian</vt:lpstr>
      <vt:lpstr>Arial</vt:lpstr>
      <vt:lpstr>Arial </vt:lpstr>
      <vt:lpstr>Calibri</vt:lpstr>
      <vt:lpstr>Corbel</vt:lpstr>
      <vt:lpstr>Wingdings</vt:lpstr>
      <vt:lpstr>Wingdings 2</vt:lpstr>
      <vt:lpstr>Frame</vt:lpstr>
      <vt:lpstr>St. Joseph’s College</vt:lpstr>
      <vt:lpstr>PowerPoint Presentation</vt:lpstr>
      <vt:lpstr>Marketing Masterminds</vt:lpstr>
      <vt:lpstr>PowerPoint Presentation</vt:lpstr>
      <vt:lpstr>PowerPoint Presentation</vt:lpstr>
      <vt:lpstr>MEANING</vt:lpstr>
      <vt:lpstr>PowerPoint Presentation</vt:lpstr>
      <vt:lpstr>PowerPoint Presentation</vt:lpstr>
      <vt:lpstr>CLEAR GOALS AND OBJECTIVES </vt:lpstr>
      <vt:lpstr>EFFECTIVE WEBSITE &amp; USER EXPERIENCE  </vt:lpstr>
      <vt:lpstr> </vt:lpstr>
      <vt:lpstr>DATA ANALYSIS AND MEASUREMENT </vt:lpstr>
      <vt:lpstr>TEAM COLLABORATION &amp;   COMMUNICATION  </vt:lpstr>
      <vt:lpstr>1. 2020: 70% (due to rapid digital adoption during the pandemic)  2. 2021: 75% (continued growth and refinement in strategies)  3. 2022: 80% (benefits from AI and machine learning)  4. 2023: 85% (emergence of new platforms and tools)  5. 2024: 90% (improved integration and focus on privacy)</vt:lpstr>
      <vt:lpstr>   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St. Joseph’s College</dc:title>
  <dc:creator>Lakshmi Chandran</dc:creator>
  <cp:lastModifiedBy>Lakshmi Chandran</cp:lastModifiedBy>
  <cp:revision>16</cp:revision>
  <dcterms:created xsi:type="dcterms:W3CDTF">2024-07-22T05:08:08Z</dcterms:created>
  <dcterms:modified xsi:type="dcterms:W3CDTF">2024-08-03T16:41:06Z</dcterms:modified>
</cp:coreProperties>
</file>